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2918400" cy="43891200"/>
  <p:notesSz cx="6858000" cy="9144000"/>
  <p:defaultTextStyle>
    <a:defPPr>
      <a:defRPr lang="en-US"/>
    </a:defPPr>
    <a:lvl1pPr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935163" indent="-1531938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870325" indent="-3063875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807075" indent="-4597400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743825" indent="-6129338" algn="l" defTabSz="3870325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3581" autoAdjust="0"/>
  </p:normalViewPr>
  <p:slideViewPr>
    <p:cSldViewPr>
      <p:cViewPr>
        <p:scale>
          <a:sx n="50" d="100"/>
          <a:sy n="50" d="100"/>
        </p:scale>
        <p:origin x="114" y="114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CBA005-F377-4AE2-8343-B65D35AAFE2D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878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6C8148C-56BA-4D73-BB7D-FC8F55D40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036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935163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3870325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5807075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7743825" algn="l" defTabSz="3870325" rtl="0" eaLnBrk="0" fontAlgn="base" hangingPunct="0">
      <a:spcBef>
        <a:spcPct val="30000"/>
      </a:spcBef>
      <a:spcAft>
        <a:spcPct val="0"/>
      </a:spcAft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9681301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11617562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13553822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5490082" algn="l" defTabSz="3872521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7850">
              <a:spcBef>
                <a:spcPct val="30000"/>
              </a:spcBef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BD058-6688-460D-9142-48E10152A4AF}" type="slidenum">
              <a:rPr lang="en-AU" altLang="en-US" sz="120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1</a:t>
            </a:fld>
            <a:endParaRPr lang="en-AU" altLang="en-US" sz="12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816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1" y="13634725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3" y="24871680"/>
            <a:ext cx="23042881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36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72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0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45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81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617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5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9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E30C-DFB1-4C79-9E92-D3814BA875EB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B24A-BC7A-45C6-8D74-AEB815E3B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19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7802-E6F9-4063-8D79-125F60BB70DF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DE5BD-9B55-4EB1-9B53-64A073EFC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97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235390" y="9845048"/>
            <a:ext cx="31106743" cy="2097125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2" y="9845048"/>
            <a:ext cx="92771598" cy="2097125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34C5-E4F4-476A-9E3A-0A6C9C304C0D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DF47-7402-405C-8D0A-181464DE2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22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0FB7-1241-42FD-8B61-A34F507154EA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6F3F1-33ED-4526-A010-211B191CE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84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8" y="28204163"/>
            <a:ext cx="27980640" cy="8717280"/>
          </a:xfrm>
        </p:spPr>
        <p:txBody>
          <a:bodyPr anchor="t"/>
          <a:lstStyle>
            <a:lvl1pPr algn="l">
              <a:defRPr sz="16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8" y="18602968"/>
            <a:ext cx="27980640" cy="9601197"/>
          </a:xfrm>
        </p:spPr>
        <p:txBody>
          <a:bodyPr anchor="b"/>
          <a:lstStyle>
            <a:lvl1pPr marL="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1pPr>
            <a:lvl2pPr marL="19362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7252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0878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4504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813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61756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55382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9008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68E8-B4A9-421C-ACF6-2C04BFA25FD4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6E88F-B930-426B-81C2-97B68FAF9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76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8"/>
            <a:ext cx="14538960" cy="28966163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8"/>
            <a:ext cx="14538960" cy="28966163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4CDAF-04D0-401F-AAAF-B71A56A889CD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5B7F2-5A59-4C76-8380-6573ED61F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1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6"/>
            <a:ext cx="14544678" cy="4094476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6260" indent="0">
              <a:buNone/>
              <a:defRPr sz="8500" b="1"/>
            </a:lvl2pPr>
            <a:lvl3pPr marL="3872521" indent="0">
              <a:buNone/>
              <a:defRPr sz="7600" b="1"/>
            </a:lvl3pPr>
            <a:lvl4pPr marL="5808781" indent="0">
              <a:buNone/>
              <a:defRPr sz="6800" b="1"/>
            </a:lvl4pPr>
            <a:lvl5pPr marL="7745041" indent="0">
              <a:buNone/>
              <a:defRPr sz="6800" b="1"/>
            </a:lvl5pPr>
            <a:lvl6pPr marL="9681301" indent="0">
              <a:buNone/>
              <a:defRPr sz="6800" b="1"/>
            </a:lvl6pPr>
            <a:lvl7pPr marL="11617562" indent="0">
              <a:buNone/>
              <a:defRPr sz="6800" b="1"/>
            </a:lvl7pPr>
            <a:lvl8pPr marL="13553822" indent="0">
              <a:buNone/>
              <a:defRPr sz="6800" b="1"/>
            </a:lvl8pPr>
            <a:lvl9pPr marL="15490082" indent="0">
              <a:buNone/>
              <a:defRPr sz="6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2"/>
            <a:ext cx="14544678" cy="25288244"/>
          </a:xfrm>
        </p:spPr>
        <p:txBody>
          <a:bodyPr/>
          <a:lstStyle>
            <a:lvl1pPr>
              <a:defRPr sz="10100"/>
            </a:lvl1pPr>
            <a:lvl2pPr>
              <a:defRPr sz="85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4" y="9824726"/>
            <a:ext cx="14550390" cy="4094476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6260" indent="0">
              <a:buNone/>
              <a:defRPr sz="8500" b="1"/>
            </a:lvl2pPr>
            <a:lvl3pPr marL="3872521" indent="0">
              <a:buNone/>
              <a:defRPr sz="7600" b="1"/>
            </a:lvl3pPr>
            <a:lvl4pPr marL="5808781" indent="0">
              <a:buNone/>
              <a:defRPr sz="6800" b="1"/>
            </a:lvl4pPr>
            <a:lvl5pPr marL="7745041" indent="0">
              <a:buNone/>
              <a:defRPr sz="6800" b="1"/>
            </a:lvl5pPr>
            <a:lvl6pPr marL="9681301" indent="0">
              <a:buNone/>
              <a:defRPr sz="6800" b="1"/>
            </a:lvl6pPr>
            <a:lvl7pPr marL="11617562" indent="0">
              <a:buNone/>
              <a:defRPr sz="6800" b="1"/>
            </a:lvl7pPr>
            <a:lvl8pPr marL="13553822" indent="0">
              <a:buNone/>
              <a:defRPr sz="6800" b="1"/>
            </a:lvl8pPr>
            <a:lvl9pPr marL="15490082" indent="0">
              <a:buNone/>
              <a:defRPr sz="6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4" y="13919202"/>
            <a:ext cx="14550390" cy="25288244"/>
          </a:xfrm>
        </p:spPr>
        <p:txBody>
          <a:bodyPr/>
          <a:lstStyle>
            <a:lvl1pPr>
              <a:defRPr sz="10100"/>
            </a:lvl1pPr>
            <a:lvl2pPr>
              <a:defRPr sz="85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7A7D-C81A-4996-A785-15A4D80E5D83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1100A-C709-462A-9987-E2758FE96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14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93B5-2B39-4FC8-B10D-26154BC737DF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6725C-C3FC-45C5-A251-0EEB651FB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2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0BB27-2DDC-42A1-ACD8-9A47CC20AD36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040A-D488-4FE6-A34C-B21ABABFF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54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7" y="1747520"/>
            <a:ext cx="10829927" cy="7437120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1747525"/>
            <a:ext cx="18402299" cy="37459923"/>
          </a:xfrm>
        </p:spPr>
        <p:txBody>
          <a:bodyPr/>
          <a:lstStyle>
            <a:lvl1pPr>
              <a:defRPr sz="13600"/>
            </a:lvl1pPr>
            <a:lvl2pPr>
              <a:defRPr sz="11800"/>
            </a:lvl2pPr>
            <a:lvl3pPr>
              <a:defRPr sz="101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7" y="9184645"/>
            <a:ext cx="10829927" cy="30022803"/>
          </a:xfrm>
        </p:spPr>
        <p:txBody>
          <a:bodyPr/>
          <a:lstStyle>
            <a:lvl1pPr marL="0" indent="0">
              <a:buNone/>
              <a:defRPr sz="5900"/>
            </a:lvl1pPr>
            <a:lvl2pPr marL="1936260" indent="0">
              <a:buNone/>
              <a:defRPr sz="5100"/>
            </a:lvl2pPr>
            <a:lvl3pPr marL="3872521" indent="0">
              <a:buNone/>
              <a:defRPr sz="4200"/>
            </a:lvl3pPr>
            <a:lvl4pPr marL="5808781" indent="0">
              <a:buNone/>
              <a:defRPr sz="3800"/>
            </a:lvl4pPr>
            <a:lvl5pPr marL="7745041" indent="0">
              <a:buNone/>
              <a:defRPr sz="3800"/>
            </a:lvl5pPr>
            <a:lvl6pPr marL="9681301" indent="0">
              <a:buNone/>
              <a:defRPr sz="3800"/>
            </a:lvl6pPr>
            <a:lvl7pPr marL="11617562" indent="0">
              <a:buNone/>
              <a:defRPr sz="3800"/>
            </a:lvl7pPr>
            <a:lvl8pPr marL="13553822" indent="0">
              <a:buNone/>
              <a:defRPr sz="3800"/>
            </a:lvl8pPr>
            <a:lvl9pPr marL="15490082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09F4-1FC3-4287-943C-9B479B1C0F56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41A0A-1C7F-44FB-BD60-E7368ADD8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8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8" y="30723842"/>
            <a:ext cx="19751040" cy="3627123"/>
          </a:xfrm>
        </p:spPr>
        <p:txBody>
          <a:bodyPr anchor="b"/>
          <a:lstStyle>
            <a:lvl1pPr algn="l">
              <a:defRPr sz="8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8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3600"/>
            </a:lvl1pPr>
            <a:lvl2pPr marL="1936260" indent="0">
              <a:buNone/>
              <a:defRPr sz="11800"/>
            </a:lvl2pPr>
            <a:lvl3pPr marL="3872521" indent="0">
              <a:buNone/>
              <a:defRPr sz="10100"/>
            </a:lvl3pPr>
            <a:lvl4pPr marL="5808781" indent="0">
              <a:buNone/>
              <a:defRPr sz="8500"/>
            </a:lvl4pPr>
            <a:lvl5pPr marL="7745041" indent="0">
              <a:buNone/>
              <a:defRPr sz="8500"/>
            </a:lvl5pPr>
            <a:lvl6pPr marL="9681301" indent="0">
              <a:buNone/>
              <a:defRPr sz="8500"/>
            </a:lvl6pPr>
            <a:lvl7pPr marL="11617562" indent="0">
              <a:buNone/>
              <a:defRPr sz="8500"/>
            </a:lvl7pPr>
            <a:lvl8pPr marL="13553822" indent="0">
              <a:buNone/>
              <a:defRPr sz="8500"/>
            </a:lvl8pPr>
            <a:lvl9pPr marL="15490082" indent="0">
              <a:buNone/>
              <a:defRPr sz="8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8" y="34350965"/>
            <a:ext cx="19751040" cy="5151117"/>
          </a:xfrm>
        </p:spPr>
        <p:txBody>
          <a:bodyPr/>
          <a:lstStyle>
            <a:lvl1pPr marL="0" indent="0">
              <a:buNone/>
              <a:defRPr sz="5900"/>
            </a:lvl1pPr>
            <a:lvl2pPr marL="1936260" indent="0">
              <a:buNone/>
              <a:defRPr sz="5100"/>
            </a:lvl2pPr>
            <a:lvl3pPr marL="3872521" indent="0">
              <a:buNone/>
              <a:defRPr sz="4200"/>
            </a:lvl3pPr>
            <a:lvl4pPr marL="5808781" indent="0">
              <a:buNone/>
              <a:defRPr sz="3800"/>
            </a:lvl4pPr>
            <a:lvl5pPr marL="7745041" indent="0">
              <a:buNone/>
              <a:defRPr sz="3800"/>
            </a:lvl5pPr>
            <a:lvl6pPr marL="9681301" indent="0">
              <a:buNone/>
              <a:defRPr sz="3800"/>
            </a:lvl6pPr>
            <a:lvl7pPr marL="11617562" indent="0">
              <a:buNone/>
              <a:defRPr sz="3800"/>
            </a:lvl7pPr>
            <a:lvl8pPr marL="13553822" indent="0">
              <a:buNone/>
              <a:defRPr sz="3800"/>
            </a:lvl8pPr>
            <a:lvl9pPr marL="15490082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4D03-6988-417F-A7CC-C9F10A8C9D73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ECB63-C1BA-4FFD-88A0-AE7FCD7C1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4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1758950"/>
            <a:ext cx="2962592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10240963"/>
            <a:ext cx="29625925" cy="289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7252" tIns="193626" rIns="387252" bIns="193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40681275"/>
            <a:ext cx="7680325" cy="2336800"/>
          </a:xfrm>
          <a:prstGeom prst="rect">
            <a:avLst/>
          </a:prstGeom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50960B5-459A-4C63-BEBD-D5788576A666}" type="datetimeFigureOut">
              <a:rPr lang="en-US"/>
              <a:pPr>
                <a:defRPr/>
              </a:pPr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5850" y="40681275"/>
            <a:ext cx="10426700" cy="2336800"/>
          </a:xfrm>
          <a:prstGeom prst="rect">
            <a:avLst/>
          </a:prstGeom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40681275"/>
            <a:ext cx="7680325" cy="2336800"/>
          </a:xfrm>
          <a:prstGeom prst="rect">
            <a:avLst/>
          </a:prstGeom>
        </p:spPr>
        <p:txBody>
          <a:bodyPr vert="horz" wrap="square" lIns="387252" tIns="193626" rIns="387252" bIns="19362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EF44341-2F0E-46E9-BDFA-C4C08F765F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70325" rtl="0" eaLnBrk="0" fontAlgn="base" hangingPunct="0">
        <a:spcBef>
          <a:spcPct val="0"/>
        </a:spcBef>
        <a:spcAft>
          <a:spcPct val="0"/>
        </a:spcAft>
        <a:defRPr sz="18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2pPr>
      <a:lvl3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3pPr>
      <a:lvl4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4pPr>
      <a:lvl5pPr algn="ctr" defTabSz="3870325" rtl="0" eaLnBrk="0" fontAlgn="base" hangingPunct="0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5pPr>
      <a:lvl6pPr marL="403388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6pPr>
      <a:lvl7pPr marL="806775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7pPr>
      <a:lvl8pPr marL="1210163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8pPr>
      <a:lvl9pPr marL="1613550" algn="ctr" defTabSz="3871400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9pPr>
    </p:titleStyle>
    <p:bodyStyle>
      <a:lvl1pPr marL="1450975" indent="-1450975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600" kern="1200">
          <a:solidFill>
            <a:schemeClr val="tx1"/>
          </a:solidFill>
          <a:latin typeface="+mn-lt"/>
          <a:ea typeface="+mn-ea"/>
          <a:cs typeface="+mn-cs"/>
        </a:defRPr>
      </a:lvl1pPr>
      <a:lvl2pPr marL="3144838" indent="-1209675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840288" indent="-966788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75450" indent="-966788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10613" indent="-966788" algn="l" defTabSz="38703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943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8569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2195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212" indent="-968130" algn="l" defTabSz="3872521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6260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7252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878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504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81301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17562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53822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90082" algn="l" defTabSz="387252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42"/>
          <p:cNvCxnSpPr/>
          <p:nvPr/>
        </p:nvCxnSpPr>
        <p:spPr>
          <a:xfrm flipV="1">
            <a:off x="1" y="261258"/>
            <a:ext cx="32918400" cy="101600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42"/>
          <p:cNvCxnSpPr/>
          <p:nvPr/>
        </p:nvCxnSpPr>
        <p:spPr>
          <a:xfrm rot="16200000" flipV="1">
            <a:off x="-21532284" y="21912951"/>
            <a:ext cx="43891200" cy="65316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49413" y="0"/>
            <a:ext cx="31268987" cy="5994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445966" tIns="377587" rIns="445966" bIns="445966" anchor="ctr"/>
          <a:lstStyle/>
          <a:p>
            <a:pPr marL="1510347" defTabSz="3872521" fontAlgn="auto">
              <a:lnSpc>
                <a:spcPct val="95000"/>
              </a:lnSpc>
              <a:spcBef>
                <a:spcPts val="826"/>
              </a:spcBef>
              <a:spcAft>
                <a:spcPts val="0"/>
              </a:spcAft>
              <a:defRPr/>
            </a:pPr>
            <a:endParaRPr lang="en-US" b="1" cap="small" dirty="0">
              <a:solidFill>
                <a:schemeClr val="bg1"/>
              </a:solidFill>
              <a:latin typeface="+mn-lt"/>
              <a:ea typeface="ＭＳ Ｐゴシック" charset="-128"/>
              <a:cs typeface="Arial" charset="0"/>
            </a:endParaRPr>
          </a:p>
        </p:txBody>
      </p:sp>
      <p:sp>
        <p:nvSpPr>
          <p:cNvPr id="2053" name="Rectangle 31"/>
          <p:cNvSpPr>
            <a:spLocks noChangeArrowheads="1"/>
          </p:cNvSpPr>
          <p:nvPr/>
        </p:nvSpPr>
        <p:spPr bwMode="auto">
          <a:xfrm>
            <a:off x="0" y="0"/>
            <a:ext cx="32918400" cy="43891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5515" tIns="37760" rIns="75515" bIns="3776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>
              <a:spcBef>
                <a:spcPct val="0"/>
              </a:spcBef>
            </a:pPr>
            <a:endParaRPr lang="en-US" altLang="en-US" sz="3600"/>
          </a:p>
        </p:txBody>
      </p:sp>
      <p:sp>
        <p:nvSpPr>
          <p:cNvPr id="2054" name="TextBox 38"/>
          <p:cNvSpPr txBox="1">
            <a:spLocks noChangeArrowheads="1"/>
          </p:cNvSpPr>
          <p:nvPr/>
        </p:nvSpPr>
        <p:spPr bwMode="auto">
          <a:xfrm flipH="1">
            <a:off x="4278313" y="41965563"/>
            <a:ext cx="22860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515" tIns="37760" rIns="75515" bIns="3776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600"/>
              <a:t> </a:t>
            </a:r>
          </a:p>
        </p:txBody>
      </p:sp>
      <p:cxnSp>
        <p:nvCxnSpPr>
          <p:cNvPr id="28" name="Straight Connector 42"/>
          <p:cNvCxnSpPr/>
          <p:nvPr/>
        </p:nvCxnSpPr>
        <p:spPr>
          <a:xfrm rot="10800000">
            <a:off x="1" y="43499315"/>
            <a:ext cx="32918400" cy="2119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rot="5400000">
            <a:off x="10548768" y="21912437"/>
            <a:ext cx="43891200" cy="66333"/>
          </a:xfrm>
          <a:prstGeom prst="straightConnector1">
            <a:avLst/>
          </a:prstGeom>
          <a:ln w="508000" cmpd="tri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57"/>
          <p:cNvSpPr>
            <a:spLocks noChangeArrowheads="1"/>
          </p:cNvSpPr>
          <p:nvPr/>
        </p:nvSpPr>
        <p:spPr bwMode="auto">
          <a:xfrm>
            <a:off x="1295406" y="12649204"/>
            <a:ext cx="7299960" cy="7264403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1219204" y="31089600"/>
            <a:ext cx="7284720" cy="128016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49" name="Rectangle 57"/>
          <p:cNvSpPr>
            <a:spLocks noChangeArrowheads="1"/>
          </p:cNvSpPr>
          <p:nvPr/>
        </p:nvSpPr>
        <p:spPr bwMode="auto">
          <a:xfrm>
            <a:off x="1295405" y="22555200"/>
            <a:ext cx="7208520" cy="54864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758825" y="717550"/>
            <a:ext cx="31427738" cy="5891213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97312" tIns="0" rIns="297312" bIns="297312" anchor="t"/>
          <a:lstStyle/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8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ACT with Mindfulness: Piloting 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85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a Curriculum for  Reducing Intern/Resident Burnout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Amy House</a:t>
            </a:r>
            <a:r>
              <a:rPr lang="en-GB" sz="48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, </a:t>
            </a:r>
            <a:r>
              <a:rPr lang="en-GB" sz="48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PhD </a:t>
            </a:r>
            <a:r>
              <a:rPr lang="en-GB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&amp; Christopher F. Drescher, PhD                  </a:t>
            </a:r>
            <a:r>
              <a:rPr lang="en-GB" sz="4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ＭＳ Ｐゴシック" charset="-128"/>
              </a:rPr>
              <a:t>Department of Psychiatry &amp; Health Behavior</a:t>
            </a: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  <a:p>
            <a:pPr defTabSz="387252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6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ＭＳ Ｐゴシック" charset="-128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24414484" y="30073600"/>
            <a:ext cx="7299960" cy="128016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51076" tIns="75541" rIns="151076" bIns="297393"/>
          <a:lstStyle/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83265" indent="-283265" defTabSz="3872521" eaLnBrk="1" fontAlgn="auto" hangingPunct="1">
              <a:spcBef>
                <a:spcPts val="1487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3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2062" name="TextBox 47"/>
          <p:cNvSpPr txBox="1">
            <a:spLocks noChangeArrowheads="1"/>
          </p:cNvSpPr>
          <p:nvPr/>
        </p:nvSpPr>
        <p:spPr bwMode="auto">
          <a:xfrm>
            <a:off x="1283821" y="22273598"/>
            <a:ext cx="10972800" cy="1009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753" tIns="61378" rIns="122753" bIns="61378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Procedure:</a:t>
            </a:r>
          </a:p>
          <a:p>
            <a:pPr marL="619125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 psychiatry residents and 9 psychology interns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 an academic medical center (n = 22) participated in a 6 session ACT intervention over 4 months, and completed pre- and post-intervention surveys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619125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intervention was based on a previously published manual for ACT in the workplace (Flaxman, Bond, &amp; </a:t>
            </a:r>
            <a:r>
              <a:rPr lang="en-US" altLang="en-US" sz="3600" dirty="0" err="1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Livheim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2013).</a:t>
            </a:r>
            <a:endParaRPr lang="en-US" altLang="en-US" sz="3600" dirty="0">
              <a:latin typeface="Calibri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latin typeface="Calibri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Measures</a:t>
            </a:r>
            <a:r>
              <a:rPr lang="en-US" altLang="en-US" sz="3600" b="1" u="sng" dirty="0"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Work-Related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Acceptance and Action Questionnaire (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WAAQ)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err="1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Maslach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Burnout Inventory (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MBI)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Professional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Quality of Life Scale (</a:t>
            </a:r>
            <a:r>
              <a:rPr lang="en-US" altLang="en-US" sz="36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ProQOL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Self-report of how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many of the ACT sessions they </a:t>
            </a: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attended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 related to satisfaction and usefulness of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intervention. </a:t>
            </a:r>
          </a:p>
        </p:txBody>
      </p:sp>
      <p:sp>
        <p:nvSpPr>
          <p:cNvPr id="61" name="Text Box 162"/>
          <p:cNvSpPr txBox="1">
            <a:spLocks noChangeArrowheads="1"/>
          </p:cNvSpPr>
          <p:nvPr/>
        </p:nvSpPr>
        <p:spPr bwMode="auto">
          <a:xfrm>
            <a:off x="1295405" y="7396005"/>
            <a:ext cx="10333037" cy="846137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Background</a:t>
            </a:r>
          </a:p>
        </p:txBody>
      </p:sp>
      <p:sp>
        <p:nvSpPr>
          <p:cNvPr id="65" name="Text Box 162"/>
          <p:cNvSpPr txBox="1">
            <a:spLocks noChangeArrowheads="1"/>
          </p:cNvSpPr>
          <p:nvPr/>
        </p:nvSpPr>
        <p:spPr bwMode="auto">
          <a:xfrm>
            <a:off x="1283821" y="20902576"/>
            <a:ext cx="10333037" cy="847081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Method</a:t>
            </a:r>
          </a:p>
        </p:txBody>
      </p:sp>
      <p:sp>
        <p:nvSpPr>
          <p:cNvPr id="68" name="Text Box 162"/>
          <p:cNvSpPr txBox="1">
            <a:spLocks noChangeArrowheads="1"/>
          </p:cNvSpPr>
          <p:nvPr/>
        </p:nvSpPr>
        <p:spPr bwMode="auto">
          <a:xfrm>
            <a:off x="14642253" y="33517579"/>
            <a:ext cx="16002000" cy="847081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Conclusions</a:t>
            </a:r>
          </a:p>
        </p:txBody>
      </p:sp>
      <p:sp>
        <p:nvSpPr>
          <p:cNvPr id="2066" name="TextBox 51"/>
          <p:cNvSpPr txBox="1">
            <a:spLocks noChangeArrowheads="1"/>
          </p:cNvSpPr>
          <p:nvPr/>
        </p:nvSpPr>
        <p:spPr bwMode="auto">
          <a:xfrm>
            <a:off x="14322425" y="11036300"/>
            <a:ext cx="31083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753" tIns="61378" rIns="122753" bIns="6137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600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0" y="-36513"/>
            <a:ext cx="247650" cy="129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2753" tIns="61378" rIns="122753" bIns="61378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600"/>
          </a:p>
        </p:txBody>
      </p:sp>
      <p:sp>
        <p:nvSpPr>
          <p:cNvPr id="74" name="TextBox 73"/>
          <p:cNvSpPr txBox="1"/>
          <p:nvPr/>
        </p:nvSpPr>
        <p:spPr>
          <a:xfrm>
            <a:off x="23134638" y="8940800"/>
            <a:ext cx="7589837" cy="1878013"/>
          </a:xfrm>
          <a:prstGeom prst="rect">
            <a:avLst/>
          </a:prstGeom>
          <a:noFill/>
        </p:spPr>
        <p:txBody>
          <a:bodyPr lIns="122753" tIns="61378" rIns="122753" bIns="61378">
            <a:spAutoFit/>
          </a:bodyPr>
          <a:lstStyle/>
          <a:p>
            <a:pPr defTabSz="38725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ＭＳ Ｐゴシック" charset="-128"/>
            </a:endParaRPr>
          </a:p>
          <a:p>
            <a:pPr defTabSz="387252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110" name="Text Box 162"/>
          <p:cNvSpPr txBox="1">
            <a:spLocks noChangeArrowheads="1"/>
          </p:cNvSpPr>
          <p:nvPr/>
        </p:nvSpPr>
        <p:spPr bwMode="auto">
          <a:xfrm>
            <a:off x="14138275" y="7401765"/>
            <a:ext cx="17535525" cy="847725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Results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177375" y="9750425"/>
            <a:ext cx="9123363" cy="595313"/>
          </a:xfrm>
          <a:prstGeom prst="rect">
            <a:avLst/>
          </a:prstGeom>
        </p:spPr>
        <p:txBody>
          <a:bodyPr lIns="122753" tIns="61378" rIns="122753" bIns="61378">
            <a:spAutoFit/>
          </a:bodyPr>
          <a:lstStyle/>
          <a:p>
            <a:pPr marL="385736" lvl="1" indent="0" defTabSz="1086885" eaLnBrk="1" fontAlgn="auto" hangingPunct="1">
              <a:lnSpc>
                <a:spcPct val="90000"/>
              </a:lnSpc>
              <a:spcBef>
                <a:spcPts val="1076"/>
              </a:spcBef>
              <a:spcAft>
                <a:spcPts val="0"/>
              </a:spcAft>
              <a:buClr>
                <a:srgbClr val="006600"/>
              </a:buClr>
              <a:buSzPct val="90000"/>
              <a:defRPr/>
            </a:pPr>
            <a:r>
              <a:rPr lang="en-US" sz="3400" b="1" dirty="0">
                <a:solidFill>
                  <a:srgbClr val="006600"/>
                </a:solidFill>
                <a:latin typeface="+mj-lt"/>
                <a:ea typeface="ＭＳ Ｐゴシック" charset="-128"/>
              </a:rPr>
              <a:t>			</a:t>
            </a:r>
            <a:endParaRPr lang="en-US" sz="3400" dirty="0">
              <a:latin typeface="+mj-lt"/>
              <a:ea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41075" y="8097838"/>
            <a:ext cx="8199438" cy="595312"/>
          </a:xfrm>
          <a:prstGeom prst="rect">
            <a:avLst/>
          </a:prstGeom>
          <a:noFill/>
        </p:spPr>
        <p:txBody>
          <a:bodyPr lIns="122753" tIns="61378" rIns="122753" bIns="61378">
            <a:spAutoFit/>
          </a:bodyPr>
          <a:lstStyle/>
          <a:p>
            <a:pPr marL="460328" indent="-460328" defTabSz="3872521" eaLnBrk="1" fontAlgn="auto" hangingPunct="1">
              <a:lnSpc>
                <a:spcPct val="90000"/>
              </a:lnSpc>
              <a:spcBef>
                <a:spcPts val="1609"/>
              </a:spcBef>
              <a:spcAft>
                <a:spcPts val="0"/>
              </a:spcAft>
              <a:buSzPct val="90000"/>
              <a:buFontTx/>
              <a:buBlip>
                <a:blip r:embed="rId3"/>
              </a:buBlip>
              <a:defRPr/>
            </a:pPr>
            <a:endParaRPr lang="en-US" sz="3400" dirty="0">
              <a:solidFill>
                <a:schemeClr val="accent1">
                  <a:lumMod val="50000"/>
                </a:schemeClr>
              </a:solidFill>
              <a:latin typeface="+mj-lt"/>
              <a:ea typeface="ＭＳ Ｐゴシック" charset="-128"/>
            </a:endParaRPr>
          </a:p>
        </p:txBody>
      </p:sp>
      <p:sp>
        <p:nvSpPr>
          <p:cNvPr id="2072" name="TextBox 3"/>
          <p:cNvSpPr txBox="1">
            <a:spLocks noChangeArrowheads="1"/>
          </p:cNvSpPr>
          <p:nvPr/>
        </p:nvSpPr>
        <p:spPr bwMode="auto">
          <a:xfrm>
            <a:off x="912813" y="11671300"/>
            <a:ext cx="952658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/>
              <a:t> </a:t>
            </a:r>
          </a:p>
        </p:txBody>
      </p:sp>
      <p:sp>
        <p:nvSpPr>
          <p:cNvPr id="2074" name="TextBox 10"/>
          <p:cNvSpPr txBox="1">
            <a:spLocks noChangeArrowheads="1"/>
          </p:cNvSpPr>
          <p:nvPr/>
        </p:nvSpPr>
        <p:spPr bwMode="auto">
          <a:xfrm>
            <a:off x="21529675" y="11658600"/>
            <a:ext cx="1054258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0" b="1"/>
          </a:p>
        </p:txBody>
      </p:sp>
      <p:sp>
        <p:nvSpPr>
          <p:cNvPr id="2076" name="TextBox 35"/>
          <p:cNvSpPr txBox="1">
            <a:spLocks noChangeArrowheads="1"/>
          </p:cNvSpPr>
          <p:nvPr/>
        </p:nvSpPr>
        <p:spPr bwMode="auto">
          <a:xfrm>
            <a:off x="13563600" y="11650663"/>
            <a:ext cx="858361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000" b="1"/>
          </a:p>
        </p:txBody>
      </p:sp>
      <p:sp>
        <p:nvSpPr>
          <p:cNvPr id="2077" name="TextBox 44"/>
          <p:cNvSpPr txBox="1">
            <a:spLocks noChangeArrowheads="1"/>
          </p:cNvSpPr>
          <p:nvPr/>
        </p:nvSpPr>
        <p:spPr bwMode="auto">
          <a:xfrm>
            <a:off x="21731288" y="24879300"/>
            <a:ext cx="933132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656" tIns="36828" rIns="73656" bIns="3682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79" name="TextBox 47"/>
          <p:cNvSpPr txBox="1">
            <a:spLocks noChangeArrowheads="1"/>
          </p:cNvSpPr>
          <p:nvPr/>
        </p:nvSpPr>
        <p:spPr bwMode="auto">
          <a:xfrm>
            <a:off x="1271531" y="8808101"/>
            <a:ext cx="11314168" cy="1171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678" tIns="40339" rIns="80678" bIns="40339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Clinician </a:t>
            </a:r>
            <a:r>
              <a:rPr lang="en-US" altLang="en-US" sz="3600" i="1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burnout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emotional exhaustion, depersonalization, and a low sense of personal accomplishment experienced in practice (Epstein, 1999), is a prevalent phenomenon. </a:t>
            </a: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Up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 60% of physicians report burnout (</a:t>
            </a:r>
            <a:r>
              <a:rPr lang="en-US" altLang="en-US" sz="36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Shanafelt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2002), which is correlated with poorer quality of care (</a:t>
            </a:r>
            <a:r>
              <a:rPr lang="en-US" altLang="en-US" sz="36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Shanafelt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2003), patient dissatisfaction (Haas et al., 2000), increased medical errors (Crane, 1998), stress-related health problems, and familial discord (</a:t>
            </a:r>
            <a:r>
              <a:rPr lang="en-US" altLang="en-US" sz="36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Spickard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2002). </a:t>
            </a: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Burnout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can be found in up to 75% of clinicians in residency training (</a:t>
            </a:r>
            <a:r>
              <a:rPr lang="en-US" altLang="en-US" sz="36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Shanafelt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et al., 2002). </a:t>
            </a: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Few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programs exist to prevent the symptoms of burnout and effectiveness data is scarce. </a:t>
            </a: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One </a:t>
            </a: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possible intervention, Acceptance and Commitment Training (ACT), has been shown to improve employee well-being and reduce psychological distress (Flaxman et al., 2013). </a:t>
            </a:r>
          </a:p>
          <a:p>
            <a:pPr marL="400050" indent="-40005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36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Our project tested the impact and acceptability of an ACT intervention for reducing and preventing burnout in psychology and psychiatry trainees. </a:t>
            </a:r>
          </a:p>
        </p:txBody>
      </p:sp>
      <p:sp>
        <p:nvSpPr>
          <p:cNvPr id="50" name="Text Box 162"/>
          <p:cNvSpPr txBox="1">
            <a:spLocks noChangeArrowheads="1"/>
          </p:cNvSpPr>
          <p:nvPr/>
        </p:nvSpPr>
        <p:spPr bwMode="auto">
          <a:xfrm>
            <a:off x="1260855" y="33517579"/>
            <a:ext cx="10387012" cy="847081"/>
          </a:xfrm>
          <a:prstGeom prst="round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670" tIns="43833" rIns="87670" bIns="43833">
            <a:spAutoFit/>
          </a:bodyPr>
          <a:lstStyle/>
          <a:p>
            <a:pPr algn="ctr" defTabSz="8759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ＭＳ Ｐゴシック" charset="-128"/>
              </a:rPr>
              <a:t>References</a:t>
            </a:r>
          </a:p>
        </p:txBody>
      </p:sp>
      <p:sp>
        <p:nvSpPr>
          <p:cNvPr id="2081" name="TextBox 33"/>
          <p:cNvSpPr txBox="1">
            <a:spLocks noChangeArrowheads="1"/>
          </p:cNvSpPr>
          <p:nvPr/>
        </p:nvSpPr>
        <p:spPr bwMode="auto">
          <a:xfrm>
            <a:off x="1192732" y="34730026"/>
            <a:ext cx="10925175" cy="703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678" tIns="40339" rIns="80678" bIns="40339" anchor="t">
            <a:spAutoFit/>
          </a:bodyPr>
          <a:lstStyle/>
          <a:p>
            <a:pPr indent="-457200" defTabSz="3871400" eaLnBrk="1" hangingPunct="1">
              <a:defRPr/>
            </a:pP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 defTabSz="38714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latin typeface="Calibri"/>
                <a:ea typeface="Arial Unicode MS" pitchFamily="34" charset="-128"/>
                <a:cs typeface="Arial Unicode MS" pitchFamily="34" charset="-128"/>
              </a:rPr>
              <a:t>Epstein, R. M. (1999). Mindful practice. </a:t>
            </a:r>
            <a:r>
              <a:rPr lang="en-US" sz="2800" i="1" dirty="0">
                <a:latin typeface="Calibri"/>
                <a:ea typeface="Arial Unicode MS" pitchFamily="34" charset="-128"/>
                <a:cs typeface="Arial Unicode MS" pitchFamily="34" charset="-128"/>
              </a:rPr>
              <a:t>Journal of the American Medical Association, 282, </a:t>
            </a:r>
            <a:r>
              <a:rPr lang="en-US" sz="2800" dirty="0">
                <a:latin typeface="Calibri"/>
                <a:ea typeface="Arial Unicode MS" pitchFamily="34" charset="-128"/>
                <a:cs typeface="Arial Unicode MS" pitchFamily="34" charset="-128"/>
              </a:rPr>
              <a:t>833-839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571500" indent="-571500" defTabSz="38714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Crane, M. (1998). Why burned-out doctors get sued more often. </a:t>
            </a:r>
            <a:r>
              <a:rPr lang="en-US" sz="2800" i="1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Medical Economics, 75, 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210-212, 215-218.</a:t>
            </a:r>
          </a:p>
          <a:p>
            <a:pPr marL="571500" indent="-571500" defTabSz="38714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Flaxman, P. E., Bond, F. W., &amp; </a:t>
            </a:r>
            <a:r>
              <a:rPr lang="en-US" sz="2800" dirty="0" err="1" smtClean="0">
                <a:latin typeface="Calibri"/>
                <a:ea typeface="Arial Unicode MS" pitchFamily="34" charset="-128"/>
                <a:cs typeface="Arial Unicode MS" pitchFamily="34" charset="-128"/>
              </a:rPr>
              <a:t>Livheim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, F. (2013). </a:t>
            </a:r>
            <a:r>
              <a:rPr lang="en-US" sz="2800" i="1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The mindful and effective employee: An Acceptance and Commitment Therapy training manual for improving well-being and performance. 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New Harbinger.</a:t>
            </a:r>
            <a:endParaRPr lang="en-US" sz="2800" dirty="0"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571500" indent="-571500" defTabSz="38714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 err="1">
                <a:latin typeface="Calibri"/>
                <a:ea typeface="Arial Unicode MS" pitchFamily="34" charset="-128"/>
                <a:cs typeface="Arial Unicode MS" pitchFamily="34" charset="-128"/>
              </a:rPr>
              <a:t>Shanafelt</a:t>
            </a:r>
            <a:r>
              <a:rPr lang="en-US" sz="2800" dirty="0">
                <a:latin typeface="Calibri"/>
                <a:ea typeface="Arial Unicode MS" pitchFamily="34" charset="-128"/>
                <a:cs typeface="Arial Unicode MS" pitchFamily="34" charset="-128"/>
              </a:rPr>
              <a:t>, T. D., Bradley, K. A., </a:t>
            </a:r>
            <a:r>
              <a:rPr lang="en-US" sz="2800" dirty="0" err="1">
                <a:latin typeface="Calibri"/>
                <a:ea typeface="Arial Unicode MS" pitchFamily="34" charset="-128"/>
                <a:cs typeface="Arial Unicode MS" pitchFamily="34" charset="-128"/>
              </a:rPr>
              <a:t>Wipf</a:t>
            </a:r>
            <a:r>
              <a:rPr lang="en-US" sz="2800" dirty="0">
                <a:latin typeface="Calibri"/>
                <a:ea typeface="Arial Unicode MS" pitchFamily="34" charset="-128"/>
                <a:cs typeface="Arial Unicode MS" pitchFamily="34" charset="-128"/>
              </a:rPr>
              <a:t>, J. E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., &amp; Back, A. L. (2002). Burnout and self-reported patient care in an internal medicine residency program. </a:t>
            </a:r>
            <a:r>
              <a:rPr lang="en-US" sz="2800" i="1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Annals of Internal Medicine, 136, 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358-367.</a:t>
            </a:r>
          </a:p>
          <a:p>
            <a:pPr marL="571500" indent="-571500" defTabSz="38714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 err="1" smtClean="0">
                <a:latin typeface="Calibri"/>
                <a:ea typeface="Arial Unicode MS" pitchFamily="34" charset="-128"/>
                <a:cs typeface="Arial Unicode MS" pitchFamily="34" charset="-128"/>
              </a:rPr>
              <a:t>Shanafelt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, T. D., Sloan, J. A., &amp; </a:t>
            </a:r>
            <a:r>
              <a:rPr lang="en-US" sz="2800" dirty="0" err="1" smtClean="0">
                <a:latin typeface="Calibri"/>
                <a:ea typeface="Arial Unicode MS" pitchFamily="34" charset="-128"/>
                <a:cs typeface="Arial Unicode MS" pitchFamily="34" charset="-128"/>
              </a:rPr>
              <a:t>Habermann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, T. M. (2003). The well-being of physicians. </a:t>
            </a:r>
            <a:r>
              <a:rPr lang="en-US" sz="2800" i="1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American Journal of Medicine, 114, 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513-519.</a:t>
            </a:r>
            <a:r>
              <a:rPr lang="en-US" sz="2800" i="1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571500" indent="-571500" defTabSz="387140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dirty="0" err="1" smtClean="0">
                <a:latin typeface="Calibri"/>
                <a:ea typeface="Arial Unicode MS" pitchFamily="34" charset="-128"/>
                <a:cs typeface="Arial Unicode MS" pitchFamily="34" charset="-128"/>
              </a:rPr>
              <a:t>Spickard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, A., Jr., </a:t>
            </a:r>
            <a:r>
              <a:rPr lang="en-US" sz="2800" dirty="0" err="1" smtClean="0">
                <a:latin typeface="Calibri"/>
                <a:ea typeface="Arial Unicode MS" pitchFamily="34" charset="-128"/>
                <a:cs typeface="Arial Unicode MS" pitchFamily="34" charset="-128"/>
              </a:rPr>
              <a:t>Gabbe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, S. G., &amp; Christensen, J. F. (2002). Mid-career burnout in generalist and specialist physicians. </a:t>
            </a:r>
            <a:r>
              <a:rPr lang="en-US" sz="2800" i="1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Journal of the American Medical Association, 288, </a:t>
            </a:r>
            <a:r>
              <a:rPr lang="en-US" sz="2800" dirty="0" smtClean="0">
                <a:latin typeface="Calibri"/>
                <a:ea typeface="Arial Unicode MS" pitchFamily="34" charset="-128"/>
                <a:cs typeface="Arial Unicode MS" pitchFamily="34" charset="-128"/>
              </a:rPr>
              <a:t>1447-1450.</a:t>
            </a:r>
            <a:endParaRPr lang="en-US" sz="2800" dirty="0"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60" name="TextBox 38"/>
          <p:cNvSpPr txBox="1">
            <a:spLocks noChangeArrowheads="1"/>
          </p:cNvSpPr>
          <p:nvPr/>
        </p:nvSpPr>
        <p:spPr bwMode="auto">
          <a:xfrm>
            <a:off x="14325906" y="34616450"/>
            <a:ext cx="15787867" cy="797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Psychiatry residents and psychology interns may be experiencing high levels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burnout.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 intervention was successfully implemented with psychiatry and psychology trainees at an academic medical center.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was some evidence of a dose-response effect, indicating that participants attending more intervention sessions experienced greater psychological benefits.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 of this study are limited by the small sample size and attrition in data collection. 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 may be an acceptable and useful intervention to decrease clinician burnout among psychiatry and psychology trainees. </a:t>
            </a:r>
            <a:r>
              <a:rPr lang="en-US" altLang="en-US" sz="4000" dirty="0">
                <a:latin typeface="Arial Unicode MS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n-US" alt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Rectangle 34"/>
          <p:cNvSpPr>
            <a:spLocks noChangeArrowheads="1"/>
          </p:cNvSpPr>
          <p:nvPr/>
        </p:nvSpPr>
        <p:spPr bwMode="auto">
          <a:xfrm>
            <a:off x="14434036" y="8817585"/>
            <a:ext cx="16459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870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Analyses from the pre-intervention survey indicate that the psychology and psychiatry trainees 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were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reporting high levels of professional efficacy, but also high levels of exhaustion and cynicism on the MBI.  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burnout was low as measured by the </a:t>
            </a:r>
            <a:r>
              <a:rPr lang="en-US" altLang="en-US" sz="4000" dirty="0" err="1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ProQOL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altLang="en-US" sz="4000" dirty="0">
              <a:latin typeface="Calibri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indent="-571500"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Those who completed measures at post-intervention 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reported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moderate levels of satisfaction with the ACT intervention, and that it had been moderately helpful to them.  </a:t>
            </a:r>
            <a:endParaRPr lang="en-US" altLang="en-US" sz="4000" dirty="0" smtClean="0">
              <a:latin typeface="Calibri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7476" y="706985"/>
            <a:ext cx="10479086" cy="219965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761421"/>
              </p:ext>
            </p:extLst>
          </p:nvPr>
        </p:nvGraphicFramePr>
        <p:xfrm>
          <a:off x="14915579" y="13551755"/>
          <a:ext cx="15383284" cy="8587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0284"/>
                <a:gridCol w="4292343"/>
                <a:gridCol w="4470657"/>
              </a:tblGrid>
              <a:tr h="87613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Means (SD)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Pre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000" dirty="0" smtClean="0"/>
                        <a:t>(N=22)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Post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000" dirty="0" smtClean="0"/>
                        <a:t>(N=12)</a:t>
                      </a:r>
                      <a:endParaRPr lang="en-US" sz="48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WAAQ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34.7 (8.4)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36.8 (8.2)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MBI-Professional Efficacy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32.4 (6.1)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30.4 (7.1)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MBI-Exhaustion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22.6 (6.1)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18.8 (7.3)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MBI-Cynicism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18.4 (9.2)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15.1 (9.3)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ProQOL</a:t>
                      </a:r>
                      <a:r>
                        <a:rPr lang="en-US" sz="3600" baseline="0" dirty="0" smtClean="0"/>
                        <a:t> - </a:t>
                      </a:r>
                      <a:r>
                        <a:rPr lang="en-US" sz="2800" baseline="0" dirty="0" smtClean="0"/>
                        <a:t>Compassion Satisfaction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38.9 (5.0)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38.8 (6.7)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ProQOL</a:t>
                      </a:r>
                      <a:r>
                        <a:rPr lang="en-US" sz="3600" dirty="0" smtClean="0"/>
                        <a:t> – </a:t>
                      </a:r>
                      <a:r>
                        <a:rPr lang="en-US" sz="2800" dirty="0" smtClean="0"/>
                        <a:t>Burnout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16.6 (6.4)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21.8 (6.9)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ProQOL</a:t>
                      </a:r>
                      <a:r>
                        <a:rPr lang="en-US" sz="3600" dirty="0" smtClean="0"/>
                        <a:t>-</a:t>
                      </a:r>
                      <a:r>
                        <a:rPr lang="en-US" sz="2800" baseline="0" dirty="0" smtClean="0"/>
                        <a:t>Secondary Traumatic Stress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474788" algn="dec"/>
                        </a:tabLst>
                      </a:pPr>
                      <a:r>
                        <a:rPr lang="en-US" sz="4000" dirty="0" smtClean="0"/>
                        <a:t>	18.4 (4.0)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1770063" algn="dec"/>
                        </a:tabLst>
                      </a:pPr>
                      <a:r>
                        <a:rPr lang="en-US" sz="4000" dirty="0" smtClean="0"/>
                        <a:t>	21.8 (10.3)</a:t>
                      </a:r>
                      <a:endParaRPr lang="en-US" sz="4000" dirty="0"/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Satisf</a:t>
                      </a:r>
                      <a:r>
                        <a:rPr lang="en-US" sz="3600" dirty="0" smtClean="0"/>
                        <a:t>. with ACT training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725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0063" algn="dec"/>
                        </a:tabLst>
                        <a:defRPr/>
                      </a:pPr>
                      <a:r>
                        <a:rPr lang="en-US" sz="4000" dirty="0" smtClean="0"/>
                        <a:t>  </a:t>
                      </a: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3.6 (1.0)</a:t>
                      </a:r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ACT training was helpful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725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0063" algn="dec"/>
                        </a:tabLst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3.2 (1.2)</a:t>
                      </a:r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ACT influenced work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725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0063" algn="dec"/>
                        </a:tabLst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2.4 (1.3)	</a:t>
                      </a:r>
                    </a:p>
                  </a:txBody>
                  <a:tcPr/>
                </a:tc>
              </a:tr>
              <a:tr h="66373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ACT influenced life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8725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0063" algn="dec"/>
                        </a:tabLst>
                        <a:defRPr/>
                      </a:pPr>
                      <a:r>
                        <a:rPr kumimoji="0" lang="en-US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2.4 (1.3)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34036" y="23668697"/>
            <a:ext cx="15679738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Step-wise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regression analyses examined the impact of the number of ACT sessions attended while controlling for scale scores at Time 1.  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number of ACT sessions attended significantly </a:t>
            </a: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predicted scores on the:</a:t>
            </a:r>
          </a:p>
          <a:p>
            <a:pPr marL="3249612" lvl="2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WAAQ </a:t>
            </a:r>
            <a:r>
              <a:rPr lang="en-US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(β = .49, p &lt; .01</a:t>
            </a: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3249612" lvl="2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Burnout </a:t>
            </a:r>
            <a:r>
              <a:rPr lang="en-US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scale of the </a:t>
            </a:r>
            <a:r>
              <a:rPr lang="en-US" altLang="en-US" sz="44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ProQOL</a:t>
            </a:r>
            <a:r>
              <a:rPr lang="el-GR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(β = -.70, </a:t>
            </a:r>
            <a:r>
              <a:rPr lang="en-US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 &lt; .01</a:t>
            </a: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</a:p>
          <a:p>
            <a:pPr marL="3249612" lvl="2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Compassion </a:t>
            </a:r>
            <a:r>
              <a:rPr lang="en-US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Satisfaction scale of the </a:t>
            </a:r>
            <a:r>
              <a:rPr lang="en-US" altLang="en-US" sz="44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ProQOL</a:t>
            </a:r>
            <a:r>
              <a:rPr lang="el-GR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(β = .65, </a:t>
            </a:r>
            <a:r>
              <a:rPr lang="en-US" altLang="en-US" sz="44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 &lt; .05</a:t>
            </a:r>
            <a:r>
              <a:rPr lang="en-US" altLang="en-US" sz="44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 </a:t>
            </a:r>
            <a:endParaRPr lang="en-US" altLang="en-US" sz="4400" dirty="0">
              <a:latin typeface="Calibri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contrast, 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scores on the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Secondary Traumatic Stress scale of the </a:t>
            </a:r>
            <a:r>
              <a:rPr lang="en-US" altLang="en-US" sz="4000" dirty="0" err="1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ProQOL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and </a:t>
            </a: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altLang="en-US" sz="4000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subscales of the MBI were not predicted by number of sessions attended.</a:t>
            </a:r>
            <a:r>
              <a:rPr lang="en-US" altLang="en-US" sz="2000" u="sng" dirty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Char char="v"/>
            </a:pPr>
            <a:r>
              <a:rPr lang="en-US" altLang="en-US" sz="4000" dirty="0" smtClean="0">
                <a:latin typeface="Calibri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Attending more sessions was also correlated with perceiving the intervention to be more helpful (r=.59, p = .06), with thinking the ACT intervention had influenced one’s work (r=.58, p = .06) and thinking the intervention had influenced one’s life outside of work (r = .58, p=.06).  </a:t>
            </a:r>
            <a:endParaRPr lang="en-US" altLang="en-US" sz="4000" dirty="0">
              <a:latin typeface="Calibri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85244" y="22428477"/>
            <a:ext cx="15916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WAAQ</a:t>
            </a:r>
            <a:r>
              <a:rPr lang="en-US" sz="1800" dirty="0" smtClean="0"/>
              <a:t> = Work Acceptance and Action Questionnaire;  </a:t>
            </a:r>
            <a:r>
              <a:rPr lang="en-US" sz="1800" b="1" dirty="0" smtClean="0"/>
              <a:t>MBI</a:t>
            </a:r>
            <a:r>
              <a:rPr lang="en-US" sz="1800" dirty="0" smtClean="0"/>
              <a:t> = </a:t>
            </a:r>
            <a:r>
              <a:rPr lang="en-US" sz="1800" dirty="0" err="1" smtClean="0"/>
              <a:t>Maslach</a:t>
            </a:r>
            <a:r>
              <a:rPr lang="en-US" sz="1800" dirty="0" smtClean="0"/>
              <a:t> Burnout Inventory, High Professional Efficacy = 30 or over, High Exhaustion = 16 or over, High Cynicism = 11 or over;   </a:t>
            </a:r>
            <a:r>
              <a:rPr lang="en-US" sz="1800" b="1" dirty="0" err="1" smtClean="0"/>
              <a:t>ProQOL</a:t>
            </a:r>
            <a:r>
              <a:rPr lang="en-US" sz="1800" dirty="0" smtClean="0"/>
              <a:t>= Professional Quality of Life Scale, for the Compassion Satisfaction, Burnout, and Secondary Traumatic Stress scores, below 22 is “low,” 23-41 is “average,” 42 or more is “high.”  ACT satisfaction, helpfulness, and influence items were measured on a 5-point scale.</a:t>
            </a:r>
            <a:endParaRPr lang="en-US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996</Words>
  <Application>Microsoft Office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ＭＳ Ｐゴシック</vt:lpstr>
      <vt:lpstr>Arial</vt:lpstr>
      <vt:lpstr>Calibri</vt:lpstr>
      <vt:lpstr>Garamond</vt:lpstr>
      <vt:lpstr>Georgia</vt:lpstr>
      <vt:lpstr>Times New Roman</vt:lpstr>
      <vt:lpstr>Wingdings</vt:lpstr>
      <vt:lpstr>Office Theme</vt:lpstr>
      <vt:lpstr>PowerPoint Presentation</vt:lpstr>
    </vt:vector>
  </TitlesOfParts>
  <Company>MCGHI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PSYCH1</dc:creator>
  <cp:lastModifiedBy>Amy House</cp:lastModifiedBy>
  <cp:revision>126</cp:revision>
  <dcterms:created xsi:type="dcterms:W3CDTF">2014-03-20T17:49:07Z</dcterms:created>
  <dcterms:modified xsi:type="dcterms:W3CDTF">2016-06-14T12:51:25Z</dcterms:modified>
</cp:coreProperties>
</file>